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gif" Extension="gif"/>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03" autoAdjust="0"/>
    <p:restoredTop sz="94660"/>
  </p:normalViewPr>
  <p:slideViewPr>
    <p:cSldViewPr snapToGrid="0">
      <p:cViewPr varScale="1">
        <p:scale>
          <a:sx n="69" d="100"/>
          <a:sy n="69" d="100"/>
        </p:scale>
        <p:origin x="4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182270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372284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4601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3982847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0327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44095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447084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68556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332602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887B97-175C-4251-91CB-5D35B8B8D44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219804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887B97-175C-4251-91CB-5D35B8B8D44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250295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887B97-175C-4251-91CB-5D35B8B8D448}"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410063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887B97-175C-4251-91CB-5D35B8B8D448}"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24115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87B97-175C-4251-91CB-5D35B8B8D448}"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55519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887B97-175C-4251-91CB-5D35B8B8D44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306687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D887B97-175C-4251-91CB-5D35B8B8D44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A3841-0918-469E-9945-6AD63239D12A}" type="slidenum">
              <a:rPr lang="en-US" smtClean="0"/>
              <a:t>‹#›</a:t>
            </a:fld>
            <a:endParaRPr lang="en-US"/>
          </a:p>
        </p:txBody>
      </p:sp>
    </p:spTree>
    <p:extLst>
      <p:ext uri="{BB962C8B-B14F-4D97-AF65-F5344CB8AC3E}">
        <p14:creationId xmlns:p14="http://schemas.microsoft.com/office/powerpoint/2010/main" val="392980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887B97-175C-4251-91CB-5D35B8B8D448}" type="datetimeFigureOut">
              <a:rPr lang="en-US" smtClean="0"/>
              <a:t>5/2/2020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2A3841-0918-469E-9945-6AD63239D12A}" type="slidenum">
              <a:rPr lang="en-US" smtClean="0"/>
              <a:t>‹#›</a:t>
            </a:fld>
            <a:endParaRPr lang="en-US"/>
          </a:p>
        </p:txBody>
      </p:sp>
    </p:spTree>
    <p:extLst>
      <p:ext uri="{BB962C8B-B14F-4D97-AF65-F5344CB8AC3E}">
        <p14:creationId xmlns:p14="http://schemas.microsoft.com/office/powerpoint/2010/main" val="12791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arget="../media/image3.jpeg" Type="http://schemas.openxmlformats.org/officeDocument/2006/relationships/imag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War Strategy : </a:t>
            </a:r>
            <a:r>
              <a:rPr lang="en-US" dirty="0" smtClean="0"/>
              <a:t>1939-1941</a:t>
            </a:r>
            <a:endParaRPr lang="en-US" dirty="0"/>
          </a:p>
        </p:txBody>
      </p:sp>
      <p:sp>
        <p:nvSpPr>
          <p:cNvPr id="3" name="Subtitle 2"/>
          <p:cNvSpPr>
            <a:spLocks noGrp="1"/>
          </p:cNvSpPr>
          <p:nvPr>
            <p:ph type="subTitle" idx="1"/>
          </p:nvPr>
        </p:nvSpPr>
        <p:spPr/>
        <p:txBody>
          <a:bodyPr/>
          <a:lstStyle/>
          <a:p>
            <a:r>
              <a:rPr lang="en-US" dirty="0" smtClean="0"/>
              <a:t>Course: Diplomatic History 1914-1945</a:t>
            </a:r>
            <a:endParaRPr lang="en-US" dirty="0"/>
          </a:p>
        </p:txBody>
      </p:sp>
    </p:spTree>
    <p:extLst>
      <p:ext uri="{BB962C8B-B14F-4D97-AF65-F5344CB8AC3E}">
        <p14:creationId xmlns:p14="http://schemas.microsoft.com/office/powerpoint/2010/main" val="4099511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D84C6"/>
                </a:solidFill>
              </a:rPr>
              <a:t>Opening Moves: September 1939- December 1940</a:t>
            </a:r>
            <a:endParaRPr lang="en-US" dirty="0"/>
          </a:p>
        </p:txBody>
      </p:sp>
      <p:sp>
        <p:nvSpPr>
          <p:cNvPr id="3" name="Content Placeholder 2"/>
          <p:cNvSpPr>
            <a:spLocks noGrp="1"/>
          </p:cNvSpPr>
          <p:nvPr>
            <p:ph idx="1"/>
          </p:nvPr>
        </p:nvSpPr>
        <p:spPr/>
        <p:txBody>
          <a:bodyPr/>
          <a:lstStyle/>
          <a:p>
            <a:r>
              <a:rPr lang="en-US" dirty="0" smtClean="0"/>
              <a:t>Battle of Britain </a:t>
            </a:r>
          </a:p>
          <a:p>
            <a:pPr marL="0" indent="0">
              <a:buNone/>
            </a:pPr>
            <a:r>
              <a:rPr lang="en-US" dirty="0"/>
              <a:t>The Battle of Britain in World War II was between Britain’s Royal Air Force (RAF) and the Luftwaffe, Nazi Germany’s air </a:t>
            </a:r>
            <a:r>
              <a:rPr lang="en-US" dirty="0" smtClean="0"/>
              <a:t>force. </a:t>
            </a:r>
            <a:r>
              <a:rPr lang="en-US" dirty="0"/>
              <a:t>From July 10 through October 31, 1940, pilots and support crews on both sides took to the skies and battled for control of airspace over Great Britain, Germany and the English </a:t>
            </a:r>
            <a:r>
              <a:rPr lang="en-US" dirty="0" smtClean="0"/>
              <a:t>Channel.</a:t>
            </a:r>
          </a:p>
          <a:p>
            <a:pPr marL="0" indent="0">
              <a:buNone/>
            </a:pPr>
            <a:r>
              <a:rPr lang="en-US" dirty="0" smtClean="0"/>
              <a:t>The Ger</a:t>
            </a:r>
            <a:r>
              <a:rPr lang="en-US" dirty="0" smtClean="0"/>
              <a:t>mans in September started to bomb London. Germans lost 1389 plans and Britain lost 792 planes. Eventually Hitler called off the invasion. The main reasons of British success includes the inclusion of new radar stations and the lack of capacity within the German </a:t>
            </a:r>
            <a:r>
              <a:rPr lang="en-US" dirty="0" err="1" smtClean="0"/>
              <a:t>airforce</a:t>
            </a:r>
            <a:r>
              <a:rPr lang="en-US" dirty="0" smtClean="0"/>
              <a:t> </a:t>
            </a:r>
            <a:endParaRPr lang="en-US" dirty="0"/>
          </a:p>
        </p:txBody>
      </p:sp>
    </p:spTree>
    <p:extLst>
      <p:ext uri="{BB962C8B-B14F-4D97-AF65-F5344CB8AC3E}">
        <p14:creationId xmlns:p14="http://schemas.microsoft.com/office/powerpoint/2010/main" val="4235628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D84C6"/>
                </a:solidFill>
              </a:rPr>
              <a:t>Opening Moves: September 1939- December 1940</a:t>
            </a:r>
            <a:endParaRPr lang="en-US" dirty="0"/>
          </a:p>
        </p:txBody>
      </p:sp>
      <p:sp>
        <p:nvSpPr>
          <p:cNvPr id="3" name="Content Placeholder 2"/>
          <p:cNvSpPr>
            <a:spLocks noGrp="1"/>
          </p:cNvSpPr>
          <p:nvPr>
            <p:ph idx="1"/>
          </p:nvPr>
        </p:nvSpPr>
        <p:spPr/>
        <p:txBody>
          <a:bodyPr/>
          <a:lstStyle/>
          <a:p>
            <a:r>
              <a:rPr lang="en-US" dirty="0" smtClean="0"/>
              <a:t>Italian invasion of Egypt--- Extension of WWII outside European continent </a:t>
            </a:r>
          </a:p>
          <a:p>
            <a:pPr marL="0" indent="0">
              <a:buNone/>
            </a:pPr>
            <a:r>
              <a:rPr lang="en-US" dirty="0"/>
              <a:t>The Italian invasion of Egypt in WWII lasted from September 13 to September 16, 1940, and was a strategic military operation against the British army for the purpose of invading and seizing Egypt during the North African campaign</a:t>
            </a:r>
            <a:r>
              <a:rPr lang="en-US" dirty="0" smtClean="0"/>
              <a:t>.</a:t>
            </a:r>
          </a:p>
          <a:p>
            <a:pPr marL="0" indent="0">
              <a:buNone/>
            </a:pPr>
            <a:endParaRPr lang="en-US" dirty="0"/>
          </a:p>
        </p:txBody>
      </p:sp>
      <p:pic>
        <p:nvPicPr>
          <p:cNvPr id="4" name="Picture 3"/>
          <p:cNvPicPr>
            <a:picLocks noChangeAspect="1"/>
          </p:cNvPicPr>
          <p:nvPr/>
        </p:nvPicPr>
        <p:blipFill>
          <a:blip r:embed="rId2"/>
          <a:stretch>
            <a:fillRect/>
          </a:stretch>
        </p:blipFill>
        <p:spPr>
          <a:xfrm>
            <a:off x="1204202" y="3538621"/>
            <a:ext cx="7108526" cy="3319379"/>
          </a:xfrm>
          <a:prstGeom prst="rect">
            <a:avLst/>
          </a:prstGeom>
        </p:spPr>
      </p:pic>
    </p:spTree>
    <p:extLst>
      <p:ext uri="{BB962C8B-B14F-4D97-AF65-F5344CB8AC3E}">
        <p14:creationId xmlns:p14="http://schemas.microsoft.com/office/powerpoint/2010/main" val="336403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Extension of Axis offensive: 1941 –1943</a:t>
            </a:r>
            <a:endParaRPr lang="en-US" dirty="0"/>
          </a:p>
        </p:txBody>
      </p:sp>
      <p:sp>
        <p:nvSpPr>
          <p:cNvPr id="3" name="Content Placeholder 2"/>
          <p:cNvSpPr>
            <a:spLocks noGrp="1"/>
          </p:cNvSpPr>
          <p:nvPr>
            <p:ph idx="1"/>
          </p:nvPr>
        </p:nvSpPr>
        <p:spPr/>
        <p:txBody>
          <a:bodyPr/>
          <a:lstStyle/>
          <a:p>
            <a:r>
              <a:rPr lang="en-US" dirty="0" smtClean="0"/>
              <a:t>North Africa :</a:t>
            </a:r>
          </a:p>
          <a:p>
            <a:pPr marL="0" indent="0" algn="just">
              <a:buNone/>
            </a:pPr>
            <a:r>
              <a:rPr lang="en-US" dirty="0"/>
              <a:t>North Africa campaigns, (1940–43), in World War </a:t>
            </a:r>
            <a:r>
              <a:rPr lang="en-US" dirty="0" smtClean="0"/>
              <a:t>II was a </a:t>
            </a:r>
            <a:r>
              <a:rPr lang="en-US" dirty="0"/>
              <a:t>series of battles for control of North Africa. At stake was control of the Suez Canal, a vital lifeline for Britain’s colonial empire, and of the valuable oil reserves of the Middle </a:t>
            </a:r>
            <a:r>
              <a:rPr lang="en-US" dirty="0" smtClean="0"/>
              <a:t>East. Hitler moved his troops in Libya and later in Egypt to help her ally- Italy in north Africa. In addition to it, they also advanced in Egypt, by 1942 Germans were in Egypt </a:t>
            </a:r>
          </a:p>
          <a:p>
            <a:pPr algn="just"/>
            <a:r>
              <a:rPr lang="en-US" dirty="0" smtClean="0"/>
              <a:t>Greece </a:t>
            </a:r>
          </a:p>
          <a:p>
            <a:pPr marL="0" indent="0" algn="just">
              <a:buNone/>
            </a:pPr>
            <a:r>
              <a:rPr lang="en-US" dirty="0"/>
              <a:t>The Battle of Greece (also known as Operation Marita, German: </a:t>
            </a:r>
            <a:r>
              <a:rPr lang="en-US" dirty="0" err="1"/>
              <a:t>Unternehmen</a:t>
            </a:r>
            <a:r>
              <a:rPr lang="en-US" dirty="0"/>
              <a:t> Marita) was a World War II battle that occurred on the Greek mainland and in southern Albania. The battle was fought between the Allied (Greece and the British Commonwealth) and Axis (Nazi Germany, Fascist Italy and Bulgaria) forces</a:t>
            </a:r>
          </a:p>
        </p:txBody>
      </p:sp>
    </p:spTree>
    <p:extLst>
      <p:ext uri="{BB962C8B-B14F-4D97-AF65-F5344CB8AC3E}">
        <p14:creationId xmlns:p14="http://schemas.microsoft.com/office/powerpoint/2010/main" val="2219754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Extension of Axis offensive: 1941 –1943</a:t>
            </a:r>
          </a:p>
        </p:txBody>
      </p:sp>
      <p:sp>
        <p:nvSpPr>
          <p:cNvPr id="3" name="Content Placeholder 2"/>
          <p:cNvSpPr>
            <a:spLocks noGrp="1"/>
          </p:cNvSpPr>
          <p:nvPr>
            <p:ph idx="1"/>
          </p:nvPr>
        </p:nvSpPr>
        <p:spPr/>
        <p:txBody>
          <a:bodyPr/>
          <a:lstStyle/>
          <a:p>
            <a:r>
              <a:rPr lang="en-US" dirty="0" smtClean="0"/>
              <a:t>Greece</a:t>
            </a:r>
          </a:p>
          <a:p>
            <a:pPr marL="0" indent="0" algn="just">
              <a:buNone/>
            </a:pPr>
            <a:r>
              <a:rPr lang="en-US" dirty="0"/>
              <a:t>In March 1941, a major Italian counterattack failed, and Germany was forced to come to the aid of its ally. Operation Marita began on April 6, 1941, with German troops invading Greece through Bulgaria in an effort to secure its southern flank. The combined Greek and British Commonwealth forces fought back with great tenacity, but were vastly outnumbered and outgunned, and finally collapsed. Athens fell on April 27. However, the British managed to evacuate about 50,000 troops. The Greek campaign ended in a quick and complete German victory </a:t>
            </a:r>
          </a:p>
        </p:txBody>
      </p:sp>
    </p:spTree>
    <p:extLst>
      <p:ext uri="{BB962C8B-B14F-4D97-AF65-F5344CB8AC3E}">
        <p14:creationId xmlns:p14="http://schemas.microsoft.com/office/powerpoint/2010/main" val="682677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Extension of Axis offensive: 1941 –1943</a:t>
            </a:r>
          </a:p>
        </p:txBody>
      </p:sp>
      <p:pic>
        <p:nvPicPr>
          <p:cNvPr id="4" name="Content Placeholder 3"/>
          <p:cNvPicPr>
            <a:picLocks noGrp="1" noChangeAspect="1"/>
          </p:cNvPicPr>
          <p:nvPr>
            <p:ph idx="1"/>
          </p:nvPr>
        </p:nvPicPr>
        <p:blipFill>
          <a:blip r:embed="rId2"/>
          <a:stretch>
            <a:fillRect/>
          </a:stretch>
        </p:blipFill>
        <p:spPr>
          <a:xfrm>
            <a:off x="1428904" y="1930400"/>
            <a:ext cx="7093527" cy="4830618"/>
          </a:xfrm>
          <a:prstGeom prst="rect">
            <a:avLst/>
          </a:prstGeom>
        </p:spPr>
      </p:pic>
    </p:spTree>
    <p:extLst>
      <p:ext uri="{BB962C8B-B14F-4D97-AF65-F5344CB8AC3E}">
        <p14:creationId xmlns:p14="http://schemas.microsoft.com/office/powerpoint/2010/main" val="953991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 Invasion of Russia – June 1941</a:t>
            </a:r>
            <a:endParaRPr lang="en-US" dirty="0"/>
          </a:p>
        </p:txBody>
      </p:sp>
      <p:sp>
        <p:nvSpPr>
          <p:cNvPr id="3" name="Content Placeholder 2"/>
          <p:cNvSpPr>
            <a:spLocks noGrp="1"/>
          </p:cNvSpPr>
          <p:nvPr>
            <p:ph idx="1"/>
          </p:nvPr>
        </p:nvSpPr>
        <p:spPr/>
        <p:txBody>
          <a:bodyPr/>
          <a:lstStyle/>
          <a:p>
            <a:r>
              <a:rPr lang="en-US" dirty="0" smtClean="0"/>
              <a:t>Operation Barbarossa</a:t>
            </a:r>
          </a:p>
          <a:p>
            <a:pPr marL="0" indent="0">
              <a:buNone/>
            </a:pPr>
            <a:endParaRPr lang="en-US" dirty="0" smtClean="0"/>
          </a:p>
          <a:p>
            <a:pPr marL="0" indent="0" algn="just">
              <a:buNone/>
            </a:pPr>
            <a:r>
              <a:rPr lang="en-US" dirty="0"/>
              <a:t>On this day in 1941, over 3 million German troops invade Russia in three parallel offensives, in what is the most powerful invasion force in history. Nineteen panzer divisions, 3,000 tanks, 2,500 aircraft, and 7,000 artillery pieces pour across a thousand-mile front as Hitler goes to war on a second front.</a:t>
            </a:r>
          </a:p>
          <a:p>
            <a:pPr marL="0" indent="0" algn="just">
              <a:buNone/>
            </a:pPr>
            <a:r>
              <a:rPr lang="en-US" dirty="0"/>
              <a:t>Despite the fact that Germany and Russia had signed a “pact” in 1939, each guaranteeing the other a specific region of influence without interference from the other, suspicion remained high. When the Soviet Union invaded Rumania in 1940, Hitler saw a threat to his Balkan oil </a:t>
            </a:r>
            <a:r>
              <a:rPr lang="en-US" dirty="0" smtClean="0"/>
              <a:t>supply</a:t>
            </a:r>
            <a:r>
              <a:rPr lang="en-US" dirty="0"/>
              <a:t> </a:t>
            </a:r>
            <a:r>
              <a:rPr lang="en-US" dirty="0" smtClean="0"/>
              <a:t>and moved the troops in Russia despite the fact that war at two fronts was a major turning point for </a:t>
            </a:r>
            <a:r>
              <a:rPr lang="en-US" dirty="0" err="1" smtClean="0"/>
              <a:t>german</a:t>
            </a:r>
            <a:r>
              <a:rPr lang="en-US" dirty="0" smtClean="0"/>
              <a:t> defeat in first world war</a:t>
            </a:r>
            <a:endParaRPr lang="en-US" dirty="0"/>
          </a:p>
        </p:txBody>
      </p:sp>
    </p:spTree>
    <p:extLst>
      <p:ext uri="{BB962C8B-B14F-4D97-AF65-F5344CB8AC3E}">
        <p14:creationId xmlns:p14="http://schemas.microsoft.com/office/powerpoint/2010/main" val="240414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 Barbarossa</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677334" y="1930400"/>
            <a:ext cx="8596668" cy="4927599"/>
          </a:xfrm>
          <a:prstGeom prst="rect">
            <a:avLst/>
          </a:prstGeom>
        </p:spPr>
      </p:pic>
    </p:spTree>
    <p:extLst>
      <p:ext uri="{BB962C8B-B14F-4D97-AF65-F5344CB8AC3E}">
        <p14:creationId xmlns:p14="http://schemas.microsoft.com/office/powerpoint/2010/main" val="1992647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 IN WWII-December 1941</a:t>
            </a:r>
            <a:endParaRPr lang="en-US" dirty="0"/>
          </a:p>
        </p:txBody>
      </p:sp>
      <p:sp>
        <p:nvSpPr>
          <p:cNvPr id="3" name="Content Placeholder 2"/>
          <p:cNvSpPr>
            <a:spLocks noGrp="1"/>
          </p:cNvSpPr>
          <p:nvPr>
            <p:ph idx="1"/>
          </p:nvPr>
        </p:nvSpPr>
        <p:spPr/>
        <p:txBody>
          <a:bodyPr/>
          <a:lstStyle/>
          <a:p>
            <a:pPr algn="just"/>
            <a:r>
              <a:rPr lang="en-US" dirty="0"/>
              <a:t>In May 1940, the United States had made Pearl Harbor the main base for its Pacific Fleet. As Americans didn’t expect the Japanese to attack first in Hawaii, some 4,000 miles away from the Japanese mainland, the base at Pearl Harbor was left relatively undefended, making it an easy </a:t>
            </a:r>
            <a:r>
              <a:rPr lang="en-US" dirty="0" smtClean="0"/>
              <a:t>target</a:t>
            </a:r>
          </a:p>
          <a:p>
            <a:pPr algn="just"/>
            <a:r>
              <a:rPr lang="en-US" dirty="0"/>
              <a:t>Japanese </a:t>
            </a:r>
            <a:r>
              <a:rPr lang="en-US" dirty="0" smtClean="0"/>
              <a:t>bombers </a:t>
            </a:r>
            <a:r>
              <a:rPr lang="en-US" dirty="0"/>
              <a:t>hit all eight U.S. battleships, sinking four and damaging four others, destroyed or damaged more than 300 aircraft and killed some 2,400 Americans at Pearl </a:t>
            </a:r>
            <a:r>
              <a:rPr lang="en-US" dirty="0" smtClean="0"/>
              <a:t>Harbor on 7</a:t>
            </a:r>
            <a:r>
              <a:rPr lang="en-US" baseline="30000" dirty="0" smtClean="0"/>
              <a:t>th</a:t>
            </a:r>
            <a:r>
              <a:rPr lang="en-US" dirty="0" smtClean="0"/>
              <a:t> December 1941. This incident not </a:t>
            </a:r>
            <a:r>
              <a:rPr lang="en-US" dirty="0" err="1" smtClean="0"/>
              <a:t>ony</a:t>
            </a:r>
            <a:r>
              <a:rPr lang="en-US" dirty="0" smtClean="0"/>
              <a:t> brought US into WWII but also extended the war in the Pacific theater</a:t>
            </a:r>
          </a:p>
          <a:p>
            <a:pPr algn="just"/>
            <a:r>
              <a:rPr lang="en-US" dirty="0"/>
              <a:t>On December 8, 1941, the United States Congress declared war (Pub. L. 77–328, 55 Stat. 795) on the Empire of Japan in response to that country's surprise attack on Pearl Harbor the prior day</a:t>
            </a:r>
            <a:endParaRPr lang="en-US" dirty="0" smtClean="0"/>
          </a:p>
          <a:p>
            <a:pPr marL="0" indent="0" algn="just">
              <a:buNone/>
            </a:pPr>
            <a:r>
              <a:rPr lang="en-US" dirty="0" smtClean="0"/>
              <a:t> </a:t>
            </a:r>
          </a:p>
          <a:p>
            <a:endParaRPr lang="en-US" dirty="0" smtClean="0"/>
          </a:p>
          <a:p>
            <a:endParaRPr lang="en-US" dirty="0"/>
          </a:p>
        </p:txBody>
      </p:sp>
    </p:spTree>
    <p:extLst>
      <p:ext uri="{BB962C8B-B14F-4D97-AF65-F5344CB8AC3E}">
        <p14:creationId xmlns:p14="http://schemas.microsoft.com/office/powerpoint/2010/main" val="103979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endParaRPr lang="en-US" dirty="0" smtClean="0"/>
          </a:p>
          <a:p>
            <a:r>
              <a:rPr lang="en-US" dirty="0"/>
              <a:t>Three years of mounting international tension - encompassing the Spanish Civil War, the Anschluss (union) of Germany and Austria, Hitler's occupation of the Sudetenland and the invasion of Czechoslovakia - culminated in the German invasion of Poland</a:t>
            </a:r>
          </a:p>
          <a:p>
            <a:r>
              <a:rPr lang="en-US" dirty="0" smtClean="0"/>
              <a:t>Second world war started on 1</a:t>
            </a:r>
            <a:r>
              <a:rPr lang="en-US" baseline="30000" dirty="0" smtClean="0"/>
              <a:t>st</a:t>
            </a:r>
            <a:r>
              <a:rPr lang="en-US" dirty="0" smtClean="0"/>
              <a:t> September  1939 when Germany attacked Poland and lasted till 1945. Two days after German attack, </a:t>
            </a:r>
          </a:p>
          <a:p>
            <a:r>
              <a:rPr lang="en-US" dirty="0"/>
              <a:t>The principal belligerents were the Axis powers—Germany, Italy, and Japan—and the Allies—France, </a:t>
            </a:r>
            <a:r>
              <a:rPr lang="en-US" b="1" dirty="0"/>
              <a:t>Great</a:t>
            </a:r>
            <a:r>
              <a:rPr lang="en-US" dirty="0"/>
              <a:t> Britain, the United States, the Soviet </a:t>
            </a:r>
            <a:r>
              <a:rPr lang="en-US" dirty="0" smtClean="0"/>
              <a:t>Union.</a:t>
            </a:r>
            <a:endParaRPr lang="en-US" dirty="0"/>
          </a:p>
        </p:txBody>
      </p:sp>
    </p:spTree>
    <p:extLst>
      <p:ext uri="{BB962C8B-B14F-4D97-AF65-F5344CB8AC3E}">
        <p14:creationId xmlns:p14="http://schemas.microsoft.com/office/powerpoint/2010/main" val="377563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Moves: September 1939- December 1940</a:t>
            </a:r>
            <a:endParaRPr lang="en-US" dirty="0"/>
          </a:p>
        </p:txBody>
      </p:sp>
      <p:sp>
        <p:nvSpPr>
          <p:cNvPr id="3" name="Content Placeholder 2"/>
          <p:cNvSpPr>
            <a:spLocks noGrp="1"/>
          </p:cNvSpPr>
          <p:nvPr>
            <p:ph idx="1"/>
          </p:nvPr>
        </p:nvSpPr>
        <p:spPr/>
        <p:txBody>
          <a:bodyPr/>
          <a:lstStyle/>
          <a:p>
            <a:r>
              <a:rPr lang="en-US" dirty="0" smtClean="0"/>
              <a:t>In September 1939, </a:t>
            </a:r>
            <a:r>
              <a:rPr lang="en-US" dirty="0"/>
              <a:t>German forces under </a:t>
            </a:r>
            <a:r>
              <a:rPr lang="en-US" dirty="0" smtClean="0"/>
              <a:t>Adolf Hitler bombard </a:t>
            </a:r>
            <a:r>
              <a:rPr lang="en-US" dirty="0"/>
              <a:t>Poland on land and from the </a:t>
            </a:r>
            <a:r>
              <a:rPr lang="en-US" dirty="0" smtClean="0"/>
              <a:t>air</a:t>
            </a:r>
          </a:p>
          <a:p>
            <a:r>
              <a:rPr lang="en-US" dirty="0" smtClean="0"/>
              <a:t>The poles were swiftly defeated because of German war tactics including  </a:t>
            </a:r>
            <a:r>
              <a:rPr lang="en-US" dirty="0"/>
              <a:t>blitzkrieg </a:t>
            </a:r>
            <a:r>
              <a:rPr lang="en-US" dirty="0" smtClean="0"/>
              <a:t>and  use of Luftwaffe ( German Air force)</a:t>
            </a:r>
          </a:p>
          <a:p>
            <a:r>
              <a:rPr lang="en-US" dirty="0" smtClean="0"/>
              <a:t>Germany's </a:t>
            </a:r>
            <a:r>
              <a:rPr lang="en-US" dirty="0"/>
              <a:t>blitzkrieg approach was characterized by </a:t>
            </a:r>
            <a:r>
              <a:rPr lang="en-US" dirty="0" smtClean="0"/>
              <a:t>extensive bombing </a:t>
            </a:r>
            <a:r>
              <a:rPr lang="en-US" dirty="0"/>
              <a:t>early on to destroy the enemy’s air capacity, railroads, communication lines and munitions dumps, followed by a massive land invasion with overwhelming numbers of troops, tanks and artillery</a:t>
            </a:r>
            <a:r>
              <a:rPr lang="en-US" dirty="0" smtClean="0"/>
              <a:t>.</a:t>
            </a:r>
          </a:p>
          <a:p>
            <a:r>
              <a:rPr lang="en-US" dirty="0"/>
              <a:t>The </a:t>
            </a:r>
            <a:r>
              <a:rPr lang="en-US" b="1" dirty="0"/>
              <a:t>Luftwaffe</a:t>
            </a:r>
            <a:r>
              <a:rPr lang="en-US" dirty="0"/>
              <a:t> was an instrumental component of the Blitzkrieg battle </a:t>
            </a:r>
            <a:r>
              <a:rPr lang="en-US" dirty="0" smtClean="0"/>
              <a:t>plan. The </a:t>
            </a:r>
            <a:r>
              <a:rPr lang="en-US" b="1" dirty="0"/>
              <a:t>Polish</a:t>
            </a:r>
            <a:r>
              <a:rPr lang="en-US" dirty="0"/>
              <a:t> Air Force was defeated in just over two weeks</a:t>
            </a:r>
            <a:r>
              <a:rPr lang="en-US" dirty="0" smtClean="0"/>
              <a:t>. In addition to it, Russia also invaded eastern Poland, and eventually on 29</a:t>
            </a:r>
            <a:r>
              <a:rPr lang="en-US" baseline="30000" dirty="0" smtClean="0"/>
              <a:t>th</a:t>
            </a:r>
            <a:r>
              <a:rPr lang="en-US" dirty="0" smtClean="0"/>
              <a:t> September 1939, Poland was divided between Germany and USSR</a:t>
            </a:r>
          </a:p>
        </p:txBody>
      </p:sp>
    </p:spTree>
    <p:extLst>
      <p:ext uri="{BB962C8B-B14F-4D97-AF65-F5344CB8AC3E}">
        <p14:creationId xmlns:p14="http://schemas.microsoft.com/office/powerpoint/2010/main" val="80056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 Invasion of Poland: 1939</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7527" y="1930400"/>
            <a:ext cx="8160328" cy="4927600"/>
          </a:xfrm>
        </p:spPr>
      </p:pic>
    </p:spTree>
    <p:extLst>
      <p:ext uri="{BB962C8B-B14F-4D97-AF65-F5344CB8AC3E}">
        <p14:creationId xmlns:p14="http://schemas.microsoft.com/office/powerpoint/2010/main" val="98112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Moves: September 1939- December 1940</a:t>
            </a:r>
          </a:p>
        </p:txBody>
      </p:sp>
      <p:sp>
        <p:nvSpPr>
          <p:cNvPr id="3" name="Content Placeholder 2"/>
          <p:cNvSpPr>
            <a:spLocks noGrp="1"/>
          </p:cNvSpPr>
          <p:nvPr>
            <p:ph idx="1"/>
          </p:nvPr>
        </p:nvSpPr>
        <p:spPr/>
        <p:txBody>
          <a:bodyPr/>
          <a:lstStyle/>
          <a:p>
            <a:r>
              <a:rPr lang="en-US" dirty="0" smtClean="0"/>
              <a:t>Period of </a:t>
            </a:r>
            <a:r>
              <a:rPr lang="en-US" dirty="0" err="1" smtClean="0"/>
              <a:t>Phoney</a:t>
            </a:r>
            <a:r>
              <a:rPr lang="en-US" dirty="0" smtClean="0"/>
              <a:t> War </a:t>
            </a:r>
          </a:p>
          <a:p>
            <a:pPr marL="0" indent="0">
              <a:buNone/>
            </a:pPr>
            <a:r>
              <a:rPr lang="en-US" dirty="0"/>
              <a:t>The </a:t>
            </a:r>
            <a:r>
              <a:rPr lang="en-US" dirty="0" err="1"/>
              <a:t>Phoney</a:t>
            </a:r>
            <a:r>
              <a:rPr lang="en-US" dirty="0"/>
              <a:t> War was an a period of time at the beginning of World War II in which no fighting occurred between Nazi Germany and Britain or France.  World War II began on September 1st, 1939 when Germany invaded Poland.  Although, Britain and France declared war against Germany a few days later, no fighting occurred in Western Europe until Germany's invasion of France during the Battle of France in May of </a:t>
            </a:r>
            <a:r>
              <a:rPr lang="en-US" dirty="0" smtClean="0"/>
              <a:t>1940</a:t>
            </a:r>
          </a:p>
          <a:p>
            <a:r>
              <a:rPr lang="en-US" dirty="0" smtClean="0"/>
              <a:t>On the eastern front, Russia </a:t>
            </a:r>
            <a:r>
              <a:rPr lang="en-US" dirty="0"/>
              <a:t> </a:t>
            </a:r>
            <a:r>
              <a:rPr lang="en-US" dirty="0" smtClean="0"/>
              <a:t>took control of  Estonia, Latvia, Lithuania and Finland. It was an attempt by Russians to secure any attack from the western front</a:t>
            </a:r>
          </a:p>
          <a:p>
            <a:pPr marL="0" indent="0">
              <a:buNone/>
            </a:pPr>
            <a:endParaRPr lang="en-US" dirty="0"/>
          </a:p>
        </p:txBody>
      </p:sp>
    </p:spTree>
    <p:extLst>
      <p:ext uri="{BB962C8B-B14F-4D97-AF65-F5344CB8AC3E}">
        <p14:creationId xmlns:p14="http://schemas.microsoft.com/office/powerpoint/2010/main" val="49995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Moves: September 1939- December 1940</a:t>
            </a:r>
          </a:p>
        </p:txBody>
      </p:sp>
      <p:sp>
        <p:nvSpPr>
          <p:cNvPr id="3" name="Content Placeholder 2"/>
          <p:cNvSpPr>
            <a:spLocks noGrp="1"/>
          </p:cNvSpPr>
          <p:nvPr>
            <p:ph idx="1"/>
          </p:nvPr>
        </p:nvSpPr>
        <p:spPr/>
        <p:txBody>
          <a:bodyPr>
            <a:normAutofit fontScale="92500" lnSpcReduction="10000"/>
          </a:bodyPr>
          <a:lstStyle/>
          <a:p>
            <a:r>
              <a:rPr lang="en-US" sz="2400" b="1" dirty="0" smtClean="0"/>
              <a:t>German attack on Norway and Denmark</a:t>
            </a:r>
          </a:p>
          <a:p>
            <a:pPr marL="0" indent="0" algn="just">
              <a:buNone/>
            </a:pPr>
            <a:r>
              <a:rPr lang="en-US" dirty="0" smtClean="0"/>
              <a:t>German </a:t>
            </a:r>
            <a:r>
              <a:rPr lang="en-US" dirty="0"/>
              <a:t>economy relied on over 11 million tons of iron ore imported from Sweden every year. During the warm months, there was little concern regarding the transportation of the ore into Germany, as the north-south railways were clear of snow, the Swedish Baltic ports free of ice, and the narrow entrance to the Baltic Sea sealed off to British warships. In the winter, however, the Swedish ore destined for Germany was forced to take a westward overland route into Norway, where it would board sea-going freighters for a southward coast-hugging voyage. This arrangement worked for as long as Norway stayed out of the war, which the Norwegian government desperately attempted to </a:t>
            </a:r>
            <a:r>
              <a:rPr lang="en-US" dirty="0" smtClean="0"/>
              <a:t>do. Germans </a:t>
            </a:r>
            <a:r>
              <a:rPr lang="en-US" dirty="0"/>
              <a:t>wanted to occupy Denmark </a:t>
            </a:r>
            <a:r>
              <a:rPr lang="en-US" dirty="0" smtClean="0"/>
              <a:t>because it secured the  </a:t>
            </a:r>
            <a:r>
              <a:rPr lang="en-US" dirty="0"/>
              <a:t>communication lines to Norway during </a:t>
            </a:r>
            <a:r>
              <a:rPr lang="en-US" dirty="0" smtClean="0"/>
              <a:t>operation </a:t>
            </a:r>
            <a:endParaRPr lang="en-US" dirty="0"/>
          </a:p>
          <a:p>
            <a:pPr marL="0" indent="0" algn="just">
              <a:buNone/>
            </a:pPr>
            <a:endParaRPr lang="en-US" dirty="0" smtClean="0"/>
          </a:p>
          <a:p>
            <a:pPr algn="just"/>
            <a:r>
              <a:rPr lang="en-US" dirty="0" smtClean="0"/>
              <a:t>Therefore, on 9</a:t>
            </a:r>
            <a:r>
              <a:rPr lang="en-US" baseline="30000" dirty="0" smtClean="0"/>
              <a:t>th</a:t>
            </a:r>
            <a:r>
              <a:rPr lang="en-US" dirty="0" smtClean="0"/>
              <a:t> April 1940, Germany attacked on Norway and Denmark</a:t>
            </a:r>
            <a:endParaRPr lang="en-US" dirty="0"/>
          </a:p>
        </p:txBody>
      </p:sp>
    </p:spTree>
    <p:extLst>
      <p:ext uri="{BB962C8B-B14F-4D97-AF65-F5344CB8AC3E}">
        <p14:creationId xmlns:p14="http://schemas.microsoft.com/office/powerpoint/2010/main" val="209043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Moves: September 1939- December 1940</a:t>
            </a:r>
          </a:p>
        </p:txBody>
      </p:sp>
      <p:sp>
        <p:nvSpPr>
          <p:cNvPr id="3" name="Content Placeholder 2"/>
          <p:cNvSpPr>
            <a:spLocks noGrp="1"/>
          </p:cNvSpPr>
          <p:nvPr>
            <p:ph idx="1"/>
          </p:nvPr>
        </p:nvSpPr>
        <p:spPr/>
        <p:txBody>
          <a:bodyPr/>
          <a:lstStyle/>
          <a:p>
            <a:r>
              <a:rPr lang="en-US" dirty="0" smtClean="0"/>
              <a:t>German attack on Belgium, Holland and France started </a:t>
            </a:r>
            <a:r>
              <a:rPr lang="en-US" dirty="0" smtClean="0"/>
              <a:t>at </a:t>
            </a:r>
            <a:r>
              <a:rPr lang="en-US" dirty="0" smtClean="0"/>
              <a:t>the western front in May 1940</a:t>
            </a:r>
          </a:p>
          <a:p>
            <a:r>
              <a:rPr lang="en-US" b="1" dirty="0" smtClean="0"/>
              <a:t>Attack on Holland</a:t>
            </a:r>
            <a:r>
              <a:rPr lang="en-US" dirty="0" smtClean="0"/>
              <a:t>:  </a:t>
            </a:r>
            <a:r>
              <a:rPr lang="en-US" dirty="0"/>
              <a:t>The invasion, based on </a:t>
            </a:r>
            <a:r>
              <a:rPr lang="en-US" dirty="0" smtClean="0"/>
              <a:t>blitzkrieg , </a:t>
            </a:r>
            <a:r>
              <a:rPr lang="en-US" dirty="0"/>
              <a:t>was swift and devastating. Holland surrendered six days later as her military had been unable to cope with the speed of </a:t>
            </a:r>
            <a:r>
              <a:rPr lang="en-US" dirty="0" smtClean="0"/>
              <a:t>blitzkrieg. The </a:t>
            </a:r>
            <a:r>
              <a:rPr lang="en-US" dirty="0"/>
              <a:t>target was </a:t>
            </a:r>
            <a:r>
              <a:rPr lang="en-US" dirty="0" err="1"/>
              <a:t>Waalhaven</a:t>
            </a:r>
            <a:r>
              <a:rPr lang="en-US" dirty="0"/>
              <a:t> airfield to the south of Rotterdam (largest port in Europe</a:t>
            </a:r>
            <a:r>
              <a:rPr lang="en-US" dirty="0" smtClean="0"/>
              <a:t>)</a:t>
            </a:r>
          </a:p>
          <a:p>
            <a:r>
              <a:rPr lang="en-US" b="1" dirty="0" smtClean="0"/>
              <a:t>Attack on Belgium: It </a:t>
            </a:r>
            <a:r>
              <a:rPr lang="en-US" dirty="0"/>
              <a:t>w</a:t>
            </a:r>
            <a:r>
              <a:rPr lang="en-US" dirty="0" smtClean="0"/>
              <a:t>as </a:t>
            </a:r>
            <a:r>
              <a:rPr lang="en-US" dirty="0"/>
              <a:t>a neutral country until Germany decided to invade </a:t>
            </a:r>
            <a:r>
              <a:rPr lang="en-US" dirty="0" smtClean="0"/>
              <a:t>it. Germany </a:t>
            </a:r>
            <a:r>
              <a:rPr lang="en-US" dirty="0"/>
              <a:t>d</a:t>
            </a:r>
            <a:r>
              <a:rPr lang="en-US" dirty="0" smtClean="0"/>
              <a:t>idn’t wanted </a:t>
            </a:r>
            <a:r>
              <a:rPr lang="en-US" dirty="0"/>
              <a:t>French or British troops occupying </a:t>
            </a:r>
            <a:r>
              <a:rPr lang="en-US" dirty="0" smtClean="0"/>
              <a:t>Belgium and therefore Hitler started the offensive</a:t>
            </a:r>
          </a:p>
          <a:p>
            <a:r>
              <a:rPr lang="en-US" b="1" dirty="0" smtClean="0"/>
              <a:t>Attack on France: </a:t>
            </a:r>
            <a:r>
              <a:rPr lang="en-US" dirty="0" smtClean="0"/>
              <a:t>Main </a:t>
            </a:r>
            <a:r>
              <a:rPr lang="en-US" dirty="0"/>
              <a:t>attack on France happened in the Ardennes (between German-Belgian-French border) on </a:t>
            </a:r>
            <a:r>
              <a:rPr lang="en-US" dirty="0" smtClean="0"/>
              <a:t>13</a:t>
            </a:r>
            <a:r>
              <a:rPr lang="en-US" baseline="30000" dirty="0" smtClean="0"/>
              <a:t>th</a:t>
            </a:r>
            <a:r>
              <a:rPr lang="en-US" dirty="0" smtClean="0"/>
              <a:t> May 1939.</a:t>
            </a:r>
            <a:endParaRPr lang="en-US" b="1" dirty="0"/>
          </a:p>
        </p:txBody>
      </p:sp>
    </p:spTree>
    <p:extLst>
      <p:ext uri="{BB962C8B-B14F-4D97-AF65-F5344CB8AC3E}">
        <p14:creationId xmlns:p14="http://schemas.microsoft.com/office/powerpoint/2010/main" val="74274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D84C6"/>
                </a:solidFill>
              </a:rPr>
              <a:t>Opening Moves: September 1939- December 1940</a:t>
            </a:r>
            <a:endParaRPr lang="en-US" dirty="0"/>
          </a:p>
        </p:txBody>
      </p:sp>
      <p:sp>
        <p:nvSpPr>
          <p:cNvPr id="3" name="Content Placeholder 2"/>
          <p:cNvSpPr>
            <a:spLocks noGrp="1"/>
          </p:cNvSpPr>
          <p:nvPr>
            <p:ph idx="1"/>
          </p:nvPr>
        </p:nvSpPr>
        <p:spPr/>
        <p:txBody>
          <a:bodyPr>
            <a:normAutofit/>
          </a:bodyPr>
          <a:lstStyle/>
          <a:p>
            <a:r>
              <a:rPr lang="en-US" dirty="0"/>
              <a:t>Battle of </a:t>
            </a:r>
            <a:r>
              <a:rPr lang="en-US" dirty="0" smtClean="0"/>
              <a:t>France: </a:t>
            </a:r>
            <a:r>
              <a:rPr lang="en-US" dirty="0"/>
              <a:t>(May 10–June 25, </a:t>
            </a:r>
            <a:r>
              <a:rPr lang="en-US" dirty="0" smtClean="0"/>
              <a:t>1940)</a:t>
            </a:r>
          </a:p>
          <a:p>
            <a:pPr marL="0" indent="0" algn="just">
              <a:buNone/>
            </a:pPr>
            <a:r>
              <a:rPr lang="en-US" dirty="0"/>
              <a:t>The trench warfare of World War I convinced the French that a strong defense would be crucial to stopping a future German invasion. So France constructed a series of fortifications known as the Maginot Line (the heavy blue line in the lower-right of the map here) that stretched along the common border between France and Germany. Hitler realized that a frontal assault on the Line would be counterproductive. Instead, in a repeat of German strategy from World War I, Germany attacked through Belgium and Holland, two small countries that lay north of France. The Germans soon reached the portion of the French border not protected by the Maginot </a:t>
            </a:r>
            <a:r>
              <a:rPr lang="en-US" dirty="0" smtClean="0"/>
              <a:t>Line.</a:t>
            </a:r>
            <a:r>
              <a:rPr lang="en-US" dirty="0"/>
              <a:t> </a:t>
            </a:r>
            <a:r>
              <a:rPr lang="en-US" dirty="0" smtClean="0"/>
              <a:t>In </a:t>
            </a:r>
            <a:r>
              <a:rPr lang="en-US" dirty="0"/>
              <a:t>just over six weeks, German armed forces overran Belgium and the Netherlands, drove the British Expeditionary Force from the Continent, captured Paris, and forced the surrender of the French government.</a:t>
            </a:r>
            <a:endParaRPr lang="en-US" dirty="0"/>
          </a:p>
        </p:txBody>
      </p:sp>
    </p:spTree>
    <p:extLst>
      <p:ext uri="{BB962C8B-B14F-4D97-AF65-F5344CB8AC3E}">
        <p14:creationId xmlns:p14="http://schemas.microsoft.com/office/powerpoint/2010/main" val="395129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AD84C6"/>
                </a:solidFill>
              </a:rPr>
              <a:t>Opening Moves: September 1939- December </a:t>
            </a:r>
            <a:r>
              <a:rPr lang="en-US" dirty="0" smtClean="0">
                <a:solidFill>
                  <a:srgbClr val="AD84C6"/>
                </a:solidFill>
              </a:rPr>
              <a:t>1940 --- French defeat in 1940</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0473" y="2096653"/>
            <a:ext cx="6054436" cy="4595091"/>
          </a:xfrm>
        </p:spPr>
      </p:pic>
    </p:spTree>
    <p:extLst>
      <p:ext uri="{BB962C8B-B14F-4D97-AF65-F5344CB8AC3E}">
        <p14:creationId xmlns:p14="http://schemas.microsoft.com/office/powerpoint/2010/main" val="3170460906"/>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300</TotalTime>
  <Words>1596</Words>
  <Application>Microsoft Office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War Strategy : 1939-1941</vt:lpstr>
      <vt:lpstr>Introduction </vt:lpstr>
      <vt:lpstr>Opening Moves: September 1939- December 1940</vt:lpstr>
      <vt:lpstr>German Invasion of Poland: 1939</vt:lpstr>
      <vt:lpstr>Opening Moves: September 1939- December 1940</vt:lpstr>
      <vt:lpstr>Opening Moves: September 1939- December 1940</vt:lpstr>
      <vt:lpstr>Opening Moves: September 1939- December 1940</vt:lpstr>
      <vt:lpstr>Opening Moves: September 1939- December 1940</vt:lpstr>
      <vt:lpstr>Opening Moves: September 1939- December 1940 --- French defeat in 1940</vt:lpstr>
      <vt:lpstr>Opening Moves: September 1939- December 1940</vt:lpstr>
      <vt:lpstr>Opening Moves: September 1939- December 1940</vt:lpstr>
      <vt:lpstr>The Extension of Axis offensive: 1941 –1943</vt:lpstr>
      <vt:lpstr>The Extension of Axis offensive: 1941 –1943</vt:lpstr>
      <vt:lpstr>The Extension of Axis offensive: 1941 –1943</vt:lpstr>
      <vt:lpstr>German Invasion of Russia – June 1941</vt:lpstr>
      <vt:lpstr>Operation Barbarossa </vt:lpstr>
      <vt:lpstr>USA IN WWII-December 1941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Strategy : 1939-1945</dc:title>
  <dc:creator>Sunlight</dc:creator>
  <cp:lastModifiedBy>Sunlight</cp:lastModifiedBy>
  <cp:revision>34</cp:revision>
  <dcterms:created xsi:type="dcterms:W3CDTF">2020-05-01T13:28:32Z</dcterms:created>
  <dcterms:modified xsi:type="dcterms:W3CDTF">2020-05-02T06:53:52Z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272442</vt:lpwstr>
  </property>
  <property fmtid="{D5CDD505-2E9C-101B-9397-08002B2CF9AE}" name="NXPowerLiteSettings" pid="3">
    <vt:lpwstr>C7000400038000</vt:lpwstr>
  </property>
  <property fmtid="{D5CDD505-2E9C-101B-9397-08002B2CF9AE}" name="NXPowerLiteVersion" pid="4">
    <vt:lpwstr>S9.0.1</vt:lpwstr>
  </property>
</Properties>
</file>